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1" r:id="rId5"/>
    <p:sldId id="282" r:id="rId6"/>
    <p:sldId id="285" r:id="rId7"/>
    <p:sldId id="283" r:id="rId8"/>
    <p:sldId id="284" r:id="rId9"/>
    <p:sldId id="28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3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3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61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31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6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37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02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96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68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63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017E2-BEAE-481B-8F60-A3A69A38D13E}" type="datetimeFigureOut">
              <a:rPr lang="nl-NL" smtClean="0"/>
              <a:t>23-8-2012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61BD-84F9-441B-9522-E3A32449D2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72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Fk1k8hSJT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2TVooUHN7j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nickelodeon.nl/games/142-monster-creat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2880052"/>
            <a:ext cx="8640960" cy="2016224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Old English Text MT" pitchFamily="66" charset="0"/>
              </a:rPr>
              <a:t>griezelverhaal</a:t>
            </a:r>
            <a:endParaRPr lang="en-US" sz="4400" b="1" dirty="0" smtClean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Old English Text MT" pitchFamily="66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23529" y="548680"/>
            <a:ext cx="85597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Letterkunde</a:t>
            </a:r>
            <a:r>
              <a:rPr lang="en-US" sz="4400" b="1" dirty="0">
                <a:solidFill>
                  <a:srgbClr val="FF0000"/>
                </a:solidFill>
              </a:rPr>
              <a:t> van 1800 tot 1914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4000" b="1" dirty="0" err="1">
                <a:latin typeface="Old English Text MT" pitchFamily="66" charset="0"/>
              </a:rPr>
              <a:t>Miniproject</a:t>
            </a:r>
            <a:r>
              <a:rPr lang="en-US" sz="4000" b="1" dirty="0">
                <a:latin typeface="Old English Text MT" pitchFamily="66" charset="0"/>
              </a:rPr>
              <a:t>: </a:t>
            </a:r>
          </a:p>
          <a:p>
            <a:pPr algn="ctr"/>
            <a:r>
              <a:rPr lang="en-US" sz="4000" b="1" dirty="0" err="1" smtClean="0">
                <a:latin typeface="Old English Text MT" pitchFamily="66" charset="0"/>
              </a:rPr>
              <a:t>schrijf</a:t>
            </a:r>
            <a:r>
              <a:rPr lang="en-US" sz="4000" b="1" dirty="0" smtClean="0">
                <a:latin typeface="Old English Text MT" pitchFamily="66" charset="0"/>
              </a:rPr>
              <a:t> </a:t>
            </a:r>
            <a:r>
              <a:rPr lang="en-US" sz="4000" b="1" dirty="0">
                <a:latin typeface="Old English Text MT" pitchFamily="66" charset="0"/>
              </a:rPr>
              <a:t>je </a:t>
            </a:r>
            <a:r>
              <a:rPr lang="en-US" sz="4000" b="1" dirty="0" err="1">
                <a:latin typeface="Old English Text MT" pitchFamily="66" charset="0"/>
              </a:rPr>
              <a:t>eigen</a:t>
            </a:r>
            <a:endParaRPr lang="en-US" sz="4000" b="1" dirty="0">
              <a:latin typeface="Old English Text MT" pitchFamily="66" charset="0"/>
            </a:endParaRPr>
          </a:p>
          <a:p>
            <a:endParaRPr lang="nl-NL" dirty="0"/>
          </a:p>
        </p:txBody>
      </p:sp>
      <p:pic>
        <p:nvPicPr>
          <p:cNvPr id="1032" name="Picture 8" descr="http://bestclipartblog.com/clipart-pics/bat-clipart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96276"/>
            <a:ext cx="2484276" cy="150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bestclipartblog.com/clipart-pics/bat-clipart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89667" y="4417052"/>
            <a:ext cx="2484276" cy="150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bestclipartblog.com/clipart-pics/bat-clipart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4817">
            <a:off x="408947" y="2479485"/>
            <a:ext cx="2484276" cy="150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7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23529" y="692696"/>
            <a:ext cx="855977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2800" b="1" dirty="0" err="1" smtClean="0"/>
              <a:t>Duur</a:t>
            </a:r>
            <a:r>
              <a:rPr lang="en-US" sz="2800" b="1" dirty="0" smtClean="0"/>
              <a:t>: 8 tot 10 </a:t>
            </a:r>
            <a:r>
              <a:rPr lang="en-US" sz="2800" b="1" dirty="0" err="1" smtClean="0"/>
              <a:t>lesdelen</a:t>
            </a:r>
            <a:endParaRPr lang="en-US" sz="28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800" b="1" dirty="0" smtClean="0"/>
              <a:t>In </a:t>
            </a:r>
            <a:r>
              <a:rPr lang="en-US" sz="2800" b="1" dirty="0" err="1" smtClean="0"/>
              <a:t>groepjes</a:t>
            </a:r>
            <a:r>
              <a:rPr lang="en-US" sz="2800" b="1" dirty="0" smtClean="0"/>
              <a:t> van 2 tot 4 </a:t>
            </a:r>
            <a:r>
              <a:rPr lang="en-US" sz="2800" b="1" dirty="0" err="1" smtClean="0"/>
              <a:t>leerlingen</a:t>
            </a:r>
            <a:endParaRPr lang="en-US" sz="28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800" b="1" dirty="0" err="1" smtClean="0"/>
              <a:t>Eindresultaat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een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mapje</a:t>
            </a:r>
            <a:r>
              <a:rPr lang="en-US" sz="2800" b="1" dirty="0" smtClean="0"/>
              <a:t> met </a:t>
            </a:r>
            <a:r>
              <a:rPr lang="en-US" sz="2800" b="1" dirty="0" err="1" smtClean="0"/>
              <a:t>daarin</a:t>
            </a:r>
            <a:r>
              <a:rPr lang="en-US" sz="2800" b="1" dirty="0" smtClean="0"/>
              <a:t>:</a:t>
            </a:r>
          </a:p>
          <a:p>
            <a:endParaRPr lang="en-US" sz="2800" b="1" dirty="0" smtClean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400" b="1" dirty="0" err="1" smtClean="0"/>
              <a:t>Enke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definities</a:t>
            </a:r>
            <a:r>
              <a:rPr lang="en-US" sz="2400" b="1" dirty="0" smtClean="0"/>
              <a:t> van </a:t>
            </a:r>
            <a:r>
              <a:rPr lang="en-US" sz="2400" b="1" dirty="0" err="1" smtClean="0"/>
              <a:t>letterkundige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begrippen</a:t>
            </a:r>
            <a:endParaRPr lang="en-US" sz="2400" b="1" dirty="0" smtClean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400" b="1" dirty="0" err="1" smtClean="0"/>
              <a:t>Zelf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gevonden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griezeltekstfragmenten</a:t>
            </a:r>
            <a:endParaRPr lang="en-US" sz="2400" b="1" dirty="0" smtClean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400" b="1" dirty="0" err="1" smtClean="0"/>
              <a:t>Antwoorden</a:t>
            </a:r>
            <a:r>
              <a:rPr lang="en-US" sz="2400" b="1" dirty="0" smtClean="0"/>
              <a:t> op </a:t>
            </a:r>
            <a:r>
              <a:rPr lang="en-US" sz="2400" b="1" dirty="0" err="1" smtClean="0"/>
              <a:t>een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vragen</a:t>
            </a:r>
            <a:r>
              <a:rPr lang="en-US" sz="2400" b="1" dirty="0" smtClean="0"/>
              <a:t> over </a:t>
            </a:r>
            <a:r>
              <a:rPr lang="en-US" sz="2400" b="1" dirty="0" err="1" smtClean="0"/>
              <a:t>tekstanalyse</a:t>
            </a:r>
            <a:endParaRPr lang="en-US" sz="2400" b="1" dirty="0"/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2400" b="1" dirty="0" err="1" smtClean="0"/>
              <a:t>Een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griezelverhaal</a:t>
            </a:r>
            <a:r>
              <a:rPr lang="en-US" sz="2400" b="1" dirty="0" smtClean="0"/>
              <a:t> van 2 tot 4 </a:t>
            </a:r>
            <a:r>
              <a:rPr lang="en-US" sz="2400" b="1" dirty="0" err="1" smtClean="0"/>
              <a:t>handgeschreven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pagina’s</a:t>
            </a:r>
            <a:endParaRPr lang="en-US" sz="2400" b="1" dirty="0" smtClean="0"/>
          </a:p>
          <a:p>
            <a:pPr lvl="2"/>
            <a:endParaRPr lang="en-US" sz="2800" b="1" dirty="0"/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069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9" y="692696"/>
            <a:ext cx="85597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Spannend</a:t>
            </a:r>
            <a:r>
              <a:rPr lang="en-US" sz="4400" b="1" dirty="0" smtClean="0">
                <a:solidFill>
                  <a:srgbClr val="FF0000"/>
                </a:solidFill>
              </a:rPr>
              <a:t> of </a:t>
            </a:r>
            <a:r>
              <a:rPr lang="en-US" sz="4400" b="1" dirty="0" err="1" smtClean="0">
                <a:solidFill>
                  <a:srgbClr val="FF0000"/>
                </a:solidFill>
              </a:rPr>
              <a:t>griezelig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Twee </a:t>
            </a:r>
            <a:r>
              <a:rPr lang="en-US" sz="4000" b="1" dirty="0" err="1" smtClean="0">
                <a:solidFill>
                  <a:srgbClr val="FF0000"/>
                </a:solidFill>
              </a:rPr>
              <a:t>korte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filmfragmenten</a:t>
            </a:r>
            <a:endParaRPr lang="nl-NL" sz="4000" dirty="0"/>
          </a:p>
        </p:txBody>
      </p:sp>
      <p:pic>
        <p:nvPicPr>
          <p:cNvPr id="2052" name="Picture 4" descr="http://www.djflav.de/main/play-butt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732" y="3140968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djflav.de/main/play-button.png">
            <a:hlinkClick r:id="rId4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491800" y="55172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1</a:t>
            </a:r>
            <a:endParaRPr lang="nl-NL" sz="44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5616116" y="550615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2</a:t>
            </a: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34263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9" y="692696"/>
            <a:ext cx="855977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Voor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griezelverhaal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heb</a:t>
            </a:r>
            <a:r>
              <a:rPr lang="en-US" sz="4000" b="1" dirty="0" smtClean="0"/>
              <a:t> je </a:t>
            </a:r>
            <a:r>
              <a:rPr lang="en-US" sz="4000" b="1" dirty="0" err="1" smtClean="0"/>
              <a:t>nodig</a:t>
            </a:r>
            <a:r>
              <a:rPr lang="en-US" sz="4000" b="1" dirty="0" smtClean="0"/>
              <a:t>:</a:t>
            </a:r>
            <a:endParaRPr lang="en-US" sz="4000" b="1" dirty="0"/>
          </a:p>
          <a:p>
            <a:r>
              <a:rPr lang="en-US" b="1" dirty="0"/>
              <a:t> </a:t>
            </a:r>
            <a:br>
              <a:rPr lang="en-US" b="1" dirty="0"/>
            </a:br>
            <a:endParaRPr lang="en-US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/>
              <a:t>Een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enge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omgeving</a:t>
            </a:r>
            <a:endParaRPr lang="en-US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/>
              <a:t>Eén</a:t>
            </a:r>
            <a:r>
              <a:rPr lang="en-US" sz="4000" b="1" dirty="0" smtClean="0"/>
              <a:t> of </a:t>
            </a:r>
            <a:r>
              <a:rPr lang="en-US" sz="4000" b="1" dirty="0" err="1" smtClean="0"/>
              <a:t>meer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angstige</a:t>
            </a:r>
            <a:r>
              <a:rPr lang="en-US" sz="4000" b="1" dirty="0" smtClean="0"/>
              <a:t> personages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Je </a:t>
            </a:r>
            <a:r>
              <a:rPr lang="en-US" sz="4000" b="1" dirty="0" err="1" smtClean="0"/>
              <a:t>eigen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fantasie</a:t>
            </a: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363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9" y="188640"/>
            <a:ext cx="85597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Een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kleine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oefening</a:t>
            </a:r>
            <a:r>
              <a:rPr lang="en-US" sz="4400" b="1" dirty="0" smtClean="0">
                <a:solidFill>
                  <a:srgbClr val="FF0000"/>
                </a:solidFill>
              </a:rPr>
              <a:t> (I)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b="1" dirty="0" err="1" smtClean="0"/>
              <a:t>Maak</a:t>
            </a:r>
            <a:r>
              <a:rPr lang="en-US" sz="4000" b="1" dirty="0" smtClean="0"/>
              <a:t> je </a:t>
            </a:r>
            <a:r>
              <a:rPr lang="en-US" sz="4000" b="1" dirty="0" err="1" smtClean="0"/>
              <a:t>eigen</a:t>
            </a:r>
            <a:r>
              <a:rPr lang="en-US" sz="4000" b="1" dirty="0" smtClean="0"/>
              <a:t> monster</a:t>
            </a:r>
            <a:endParaRPr lang="en-US" sz="4000" b="1" dirty="0" smtClean="0">
              <a:latin typeface="Old English Text MT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b="1" dirty="0" err="1" smtClean="0"/>
              <a:t>Beschrijf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dit</a:t>
            </a:r>
            <a:r>
              <a:rPr lang="en-US" sz="4000" b="1" dirty="0" smtClean="0"/>
              <a:t> (max 1 A4)</a:t>
            </a:r>
          </a:p>
          <a:p>
            <a:pPr algn="ctr"/>
            <a:endParaRPr lang="en-US" sz="2800" b="1" dirty="0" smtClean="0"/>
          </a:p>
        </p:txBody>
      </p:sp>
      <p:pic>
        <p:nvPicPr>
          <p:cNvPr id="4098" name="Picture 2" descr="http://netanimations.net/Frankenstein-looks-stares-and-blinks-animated-gif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15" y="4077072"/>
            <a:ext cx="2160240" cy="160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xplosie 1 1">
            <a:hlinkClick r:id="rId2"/>
          </p:cNvPr>
          <p:cNvSpPr/>
          <p:nvPr/>
        </p:nvSpPr>
        <p:spPr>
          <a:xfrm>
            <a:off x="5305815" y="4537332"/>
            <a:ext cx="1574995" cy="1800200"/>
          </a:xfrm>
          <a:prstGeom prst="irregularSeal1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Click to start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9" y="188640"/>
            <a:ext cx="85597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Een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kleine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oefening</a:t>
            </a:r>
            <a:r>
              <a:rPr lang="en-US" sz="4400" b="1" dirty="0" smtClean="0">
                <a:solidFill>
                  <a:srgbClr val="FF0000"/>
                </a:solidFill>
              </a:rPr>
              <a:t> (II)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/>
              <a:t>H</a:t>
            </a:r>
            <a:r>
              <a:rPr lang="en-US" sz="2200" b="1" dirty="0" smtClean="0"/>
              <a:t>et </a:t>
            </a:r>
            <a:r>
              <a:rPr lang="en-US" sz="2200" b="1" dirty="0" err="1" smtClean="0"/>
              <a:t>jaar</a:t>
            </a:r>
            <a:r>
              <a:rPr lang="en-US" sz="2200" b="1" dirty="0" smtClean="0"/>
              <a:t> 1815, </a:t>
            </a:r>
            <a:r>
              <a:rPr lang="en-US" sz="2200" b="1" dirty="0" err="1" smtClean="0"/>
              <a:t>ergens</a:t>
            </a:r>
            <a:r>
              <a:rPr lang="en-US" sz="2200" b="1" dirty="0" smtClean="0"/>
              <a:t> in D</a:t>
            </a:r>
            <a:r>
              <a:rPr lang="en-US" sz="2200" b="1" dirty="0" smtClean="0"/>
              <a:t>e </a:t>
            </a:r>
            <a:r>
              <a:rPr lang="en-US" sz="2200" b="1" dirty="0" err="1" smtClean="0"/>
              <a:t>Stille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Oceaan</a:t>
            </a:r>
            <a:r>
              <a:rPr lang="en-US" sz="2200" b="1" dirty="0" smtClean="0"/>
              <a:t>. j</a:t>
            </a:r>
            <a:r>
              <a:rPr lang="en-US" sz="2200" b="1" dirty="0" smtClean="0"/>
              <a:t>e </a:t>
            </a:r>
            <a:r>
              <a:rPr lang="en-US" sz="2200" b="1" dirty="0" smtClean="0"/>
              <a:t>bent </a:t>
            </a:r>
            <a:r>
              <a:rPr lang="en-US" sz="2200" b="1" dirty="0" err="1" smtClean="0"/>
              <a:t>ontdekkingsreiziger</a:t>
            </a:r>
            <a:r>
              <a:rPr lang="en-US" sz="2200" b="1" dirty="0" smtClean="0"/>
              <a:t> en </a:t>
            </a:r>
            <a:r>
              <a:rPr lang="en-US" sz="2200" b="1" dirty="0" err="1" smtClean="0"/>
              <a:t>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schipbreuk</a:t>
            </a:r>
            <a:r>
              <a:rPr lang="en-US" sz="2200" b="1" dirty="0" smtClean="0"/>
              <a:t> ben je op </a:t>
            </a:r>
            <a:r>
              <a:rPr lang="en-US" sz="2200" b="1" dirty="0" err="1" smtClean="0"/>
              <a:t>een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totaal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onbekend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eiland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aangespoeld</a:t>
            </a:r>
            <a:r>
              <a:rPr lang="en-US" sz="2200" b="1" dirty="0" smtClean="0"/>
              <a:t>. Je bent de </a:t>
            </a:r>
            <a:r>
              <a:rPr lang="en-US" sz="2200" b="1" dirty="0" err="1" smtClean="0"/>
              <a:t>enige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overlevende</a:t>
            </a:r>
            <a:r>
              <a:rPr lang="en-US" sz="2200" b="1" dirty="0" smtClean="0"/>
              <a:t>. Je </a:t>
            </a:r>
            <a:r>
              <a:rPr lang="en-US" sz="2200" b="1" dirty="0" err="1" smtClean="0"/>
              <a:t>strompelt</a:t>
            </a:r>
            <a:r>
              <a:rPr lang="en-US" sz="2200" b="1" dirty="0" smtClean="0"/>
              <a:t> het </a:t>
            </a:r>
            <a:r>
              <a:rPr lang="en-US" sz="2200" b="1" dirty="0" err="1" smtClean="0"/>
              <a:t>donkere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bos</a:t>
            </a:r>
            <a:r>
              <a:rPr lang="en-US" sz="2200" b="1" dirty="0" smtClean="0"/>
              <a:t> in, </a:t>
            </a:r>
            <a:r>
              <a:rPr lang="en-US" sz="2200" b="1" dirty="0" err="1" smtClean="0"/>
              <a:t>dat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vlak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bij</a:t>
            </a:r>
            <a:r>
              <a:rPr lang="en-US" sz="2200" b="1" dirty="0" smtClean="0"/>
              <a:t> het strand </a:t>
            </a:r>
            <a:r>
              <a:rPr lang="en-US" sz="2200" b="1" dirty="0" err="1" smtClean="0"/>
              <a:t>ligt</a:t>
            </a:r>
            <a:r>
              <a:rPr lang="en-US" sz="2200" b="1" dirty="0" smtClean="0"/>
              <a:t>. </a:t>
            </a:r>
            <a:r>
              <a:rPr lang="en-US" sz="2200" b="1" dirty="0" err="1" smtClean="0"/>
              <a:t>Daar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ontmoet</a:t>
            </a:r>
            <a:r>
              <a:rPr lang="en-US" sz="2200" b="1" dirty="0" smtClean="0"/>
              <a:t> je </a:t>
            </a:r>
            <a:r>
              <a:rPr lang="en-US" sz="2200" b="1" dirty="0" err="1" smtClean="0"/>
              <a:t>dit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vreselijke</a:t>
            </a:r>
            <a:r>
              <a:rPr lang="en-US" sz="2200" b="1" dirty="0" smtClean="0"/>
              <a:t> monster.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Je </a:t>
            </a:r>
            <a:r>
              <a:rPr lang="en-US" sz="2200" b="1" dirty="0" err="1" smtClean="0"/>
              <a:t>eerste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zin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luidt</a:t>
            </a:r>
            <a:r>
              <a:rPr lang="en-US" sz="2200" b="1" dirty="0" smtClean="0"/>
              <a:t>: </a:t>
            </a:r>
          </a:p>
          <a:p>
            <a:r>
              <a:rPr lang="en-US" sz="2200" b="1" dirty="0" smtClean="0"/>
              <a:t>“Het </a:t>
            </a:r>
            <a:r>
              <a:rPr lang="en-US" sz="2200" b="1" dirty="0" err="1" smtClean="0"/>
              <a:t>verschrikkelijke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wezen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toen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zag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zal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voor</a:t>
            </a:r>
            <a:r>
              <a:rPr lang="en-US" sz="2200" b="1" dirty="0" smtClean="0"/>
              <a:t> de rest van </a:t>
            </a:r>
            <a:r>
              <a:rPr lang="en-US" sz="2200" b="1" dirty="0" err="1" smtClean="0"/>
              <a:t>mijn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leven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nooit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meer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vergeten</a:t>
            </a:r>
            <a:r>
              <a:rPr lang="en-US" sz="2200" b="1" dirty="0" smtClean="0"/>
              <a:t>. Het </a:t>
            </a:r>
            <a:r>
              <a:rPr lang="en-US" sz="2200" b="1" dirty="0" err="1" smtClean="0"/>
              <a:t>licht</a:t>
            </a:r>
            <a:r>
              <a:rPr lang="en-US" sz="2200" b="1" dirty="0" smtClean="0"/>
              <a:t> van de </a:t>
            </a:r>
            <a:r>
              <a:rPr lang="en-US" sz="2200" b="1" dirty="0" err="1" smtClean="0"/>
              <a:t>maan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onthulde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een</a:t>
            </a:r>
            <a:r>
              <a:rPr lang="en-US" sz="2200" b="1" dirty="0" smtClean="0"/>
              <a:t> ….”</a:t>
            </a:r>
          </a:p>
          <a:p>
            <a:endParaRPr lang="en-US" sz="2200" b="1" dirty="0"/>
          </a:p>
          <a:p>
            <a:r>
              <a:rPr lang="en-US" sz="2200" b="1" dirty="0"/>
              <a:t>Je </a:t>
            </a:r>
            <a:r>
              <a:rPr lang="en-US" sz="2200" b="1" dirty="0" err="1" smtClean="0"/>
              <a:t>laatste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zin</a:t>
            </a:r>
            <a:r>
              <a:rPr lang="en-US" sz="2200" b="1" dirty="0" smtClean="0"/>
              <a:t>: </a:t>
            </a:r>
            <a:endParaRPr lang="en-US" sz="2200" b="1" dirty="0"/>
          </a:p>
          <a:p>
            <a:r>
              <a:rPr lang="en-US" sz="2200" b="1" dirty="0" smtClean="0"/>
              <a:t>“De </a:t>
            </a:r>
            <a:r>
              <a:rPr lang="en-US" sz="2200" b="1" dirty="0" err="1" smtClean="0"/>
              <a:t>doodsangst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riep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krachten</a:t>
            </a:r>
            <a:r>
              <a:rPr lang="en-US" sz="2200" b="1" dirty="0" smtClean="0"/>
              <a:t> in </a:t>
            </a:r>
            <a:r>
              <a:rPr lang="en-US" sz="2200" b="1" dirty="0" err="1" smtClean="0"/>
              <a:t>mij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boven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waarvan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nooit</a:t>
            </a:r>
            <a:r>
              <a:rPr lang="en-US" sz="2200" b="1" dirty="0" smtClean="0"/>
              <a:t> had </a:t>
            </a:r>
            <a:r>
              <a:rPr lang="en-US" sz="2200" b="1" dirty="0" err="1" smtClean="0"/>
              <a:t>vermoed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bestonden</a:t>
            </a:r>
            <a:r>
              <a:rPr lang="en-US" sz="2200" b="1" dirty="0" smtClean="0"/>
              <a:t>. </a:t>
            </a:r>
            <a:r>
              <a:rPr lang="en-US" sz="2200" b="1" dirty="0" err="1" smtClean="0"/>
              <a:t>Hoewel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totaal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uitgeput</a:t>
            </a:r>
            <a:r>
              <a:rPr lang="en-US" sz="2200" b="1" dirty="0" smtClean="0"/>
              <a:t> was, </a:t>
            </a:r>
            <a:r>
              <a:rPr lang="en-US" sz="2200" b="1" dirty="0" err="1" smtClean="0"/>
              <a:t>rende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weg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zo</a:t>
            </a:r>
            <a:r>
              <a:rPr lang="en-US" sz="2200" b="1" dirty="0" smtClean="0"/>
              <a:t> hard </a:t>
            </a:r>
            <a:r>
              <a:rPr lang="en-US" sz="2200" b="1" dirty="0" err="1" smtClean="0"/>
              <a:t>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kon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blindelings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wildernis</a:t>
            </a:r>
            <a:r>
              <a:rPr lang="en-US" sz="2200" b="1" dirty="0" smtClean="0"/>
              <a:t> in.”</a:t>
            </a:r>
          </a:p>
          <a:p>
            <a:endParaRPr lang="en-US" sz="2400" b="1" dirty="0" smtClean="0"/>
          </a:p>
          <a:p>
            <a:r>
              <a:rPr lang="en-US" sz="2400" b="1" dirty="0" err="1">
                <a:latin typeface="Old English Text MT" pitchFamily="66" charset="0"/>
              </a:rPr>
              <a:t>Veel</a:t>
            </a:r>
            <a:r>
              <a:rPr lang="en-US" sz="2400" b="1" dirty="0">
                <a:latin typeface="Old English Text MT" pitchFamily="66" charset="0"/>
              </a:rPr>
              <a:t> </a:t>
            </a:r>
            <a:r>
              <a:rPr lang="en-US" sz="2400" b="1" dirty="0" err="1">
                <a:latin typeface="Old English Text MT" pitchFamily="66" charset="0"/>
              </a:rPr>
              <a:t>schrijfplezier</a:t>
            </a:r>
            <a:r>
              <a:rPr lang="en-US" sz="2400" b="1" dirty="0" smtClean="0">
                <a:latin typeface="Old English Text MT" pitchFamily="66" charset="0"/>
              </a:rPr>
              <a:t>!!!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857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7504" y="284450"/>
            <a:ext cx="892899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Schrijfopdracht</a:t>
            </a:r>
            <a:r>
              <a:rPr lang="en-US" sz="4400" b="1" dirty="0" smtClean="0">
                <a:solidFill>
                  <a:srgbClr val="FF0000"/>
                </a:solidFill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</a:rPr>
              <a:t>griezelverhaal</a:t>
            </a:r>
            <a:r>
              <a:rPr lang="en-US" sz="4400" b="1" dirty="0" smtClean="0">
                <a:solidFill>
                  <a:srgbClr val="FF0000"/>
                </a:solidFill>
              </a:rPr>
              <a:t> (I)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nl-NL" sz="2000" b="1" u="sng" dirty="0"/>
              <a:t>Eerste deel: de voorbereiding</a:t>
            </a:r>
            <a:endParaRPr lang="nl-NL" sz="2000" dirty="0"/>
          </a:p>
          <a:p>
            <a:r>
              <a:rPr lang="nl-NL" sz="2000" dirty="0" smtClean="0"/>
              <a:t>Maak zelf groepjes van 2, 3 of 4 leerlingen (vrije keuze).</a:t>
            </a:r>
          </a:p>
          <a:p>
            <a:endParaRPr lang="nl-NL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Zoek </a:t>
            </a:r>
            <a:r>
              <a:rPr lang="nl-NL" sz="2000" dirty="0"/>
              <a:t>de </a:t>
            </a:r>
            <a:r>
              <a:rPr lang="nl-NL" sz="2000" dirty="0" smtClean="0"/>
              <a:t>op wat de termen betekenen die op het uitgedeelde blaadje staan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Zoek zelf één (voor een groepje van 2), twee (groepje van 3) of drie (groepje </a:t>
            </a:r>
            <a:r>
              <a:rPr lang="nl-NL" sz="2000" dirty="0" smtClean="0"/>
              <a:t>van  </a:t>
            </a:r>
            <a:r>
              <a:rPr lang="nl-NL" sz="2000" dirty="0"/>
              <a:t>4) griezelverhalen, in de mediatheek of op </a:t>
            </a:r>
            <a:r>
              <a:rPr lang="nl-NL" sz="2000" dirty="0" smtClean="0"/>
              <a:t>internet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Zoek </a:t>
            </a:r>
            <a:r>
              <a:rPr lang="nl-NL" sz="2000" dirty="0"/>
              <a:t>in ieder griezelverhaal een spannende scène (fragment) van minimaal een halve, maximaal 2 blz. en kopieer deze voor je mapje. </a:t>
            </a:r>
            <a:r>
              <a:rPr lang="nl-NL" sz="2000" b="1" u="sng" dirty="0"/>
              <a:t>Vermeld de bron</a:t>
            </a:r>
            <a:r>
              <a:rPr lang="nl-NL" sz="2000" dirty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Schrijf bij  de fragmenten op een apart blad wat je bij deze fragmenten kunt zeggen over: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nl-NL" sz="2000" dirty="0" smtClean="0"/>
              <a:t>De historische tijd. Schrijf op wat de historische tijd van het fragment is.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nl-NL" sz="2000" dirty="0" smtClean="0"/>
              <a:t>De motieven. Noem minimaal </a:t>
            </a:r>
            <a:r>
              <a:rPr lang="nl-NL" sz="2000" dirty="0"/>
              <a:t>één</a:t>
            </a:r>
            <a:r>
              <a:rPr lang="nl-NL" sz="2000" dirty="0" smtClean="0"/>
              <a:t> motief dat de schrijver gebruikt.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nl-NL" sz="2000" dirty="0" smtClean="0"/>
              <a:t>De </a:t>
            </a:r>
            <a:r>
              <a:rPr lang="nl-NL" sz="2000" dirty="0" smtClean="0"/>
              <a:t>(schrijf)stijl</a:t>
            </a:r>
            <a:r>
              <a:rPr lang="nl-NL" sz="2000" dirty="0" smtClean="0"/>
              <a:t>. Op welke manieren maakt de schrijver dit fragment griezelig?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nl-NL" sz="2000" dirty="0" smtClean="0"/>
              <a:t>De gebruikte stijlfiguren. Noem minimaal één gebruikte stijlfiguur en citeer de zin waarin deze wordt gebruikt.</a:t>
            </a:r>
          </a:p>
        </p:txBody>
      </p:sp>
    </p:spTree>
    <p:extLst>
      <p:ext uri="{BB962C8B-B14F-4D97-AF65-F5344CB8AC3E}">
        <p14:creationId xmlns:p14="http://schemas.microsoft.com/office/powerpoint/2010/main" val="7298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9" y="226958"/>
            <a:ext cx="855977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Schrijfopdracht</a:t>
            </a:r>
            <a:r>
              <a:rPr lang="en-US" sz="4400" b="1" dirty="0" smtClean="0">
                <a:solidFill>
                  <a:srgbClr val="FF0000"/>
                </a:solidFill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</a:rPr>
              <a:t>griezelverhaal</a:t>
            </a:r>
            <a:r>
              <a:rPr lang="en-US" sz="4400" b="1" dirty="0" smtClean="0">
                <a:solidFill>
                  <a:srgbClr val="FF0000"/>
                </a:solidFill>
              </a:rPr>
              <a:t> (II)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nl-NL" sz="2000" b="1" u="sng" dirty="0"/>
              <a:t>Tweede deel: het verhaal</a:t>
            </a:r>
            <a:endParaRPr lang="nl-NL" sz="2000" dirty="0"/>
          </a:p>
          <a:p>
            <a:r>
              <a:rPr lang="nl-NL" sz="2000" b="1" dirty="0" smtClean="0"/>
              <a:t>Schrijf </a:t>
            </a:r>
            <a:r>
              <a:rPr lang="nl-NL" sz="2000" b="1" dirty="0"/>
              <a:t>nu met je groepje je eigen griezelverhaal van min. 2 </a:t>
            </a:r>
            <a:r>
              <a:rPr lang="nl-NL" sz="2000" b="1" dirty="0" smtClean="0"/>
              <a:t>A4’tjes. Spelregels</a:t>
            </a:r>
            <a:r>
              <a:rPr lang="nl-NL" sz="2000" b="1" dirty="0"/>
              <a:t>:</a:t>
            </a:r>
            <a:endParaRPr lang="nl-NL" sz="2000" dirty="0"/>
          </a:p>
          <a:p>
            <a:r>
              <a:rPr lang="nl-NL" sz="2000" dirty="0"/>
              <a:t>	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Het moet een </a:t>
            </a:r>
            <a:r>
              <a:rPr lang="nl-NL" sz="2000" i="1" dirty="0"/>
              <a:t>raamvertelling/kaderverhaal</a:t>
            </a:r>
            <a:r>
              <a:rPr lang="nl-NL" sz="2000" dirty="0"/>
              <a:t> zijn, met </a:t>
            </a:r>
            <a:r>
              <a:rPr lang="nl-NL" sz="2000" i="1" dirty="0"/>
              <a:t>Droste-effect</a:t>
            </a:r>
            <a:r>
              <a:rPr lang="nl-NL" sz="2000" dirty="0"/>
              <a:t> (bijv. “ik vond een boek op zolder….”, o.i.d.)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het </a:t>
            </a:r>
            <a:r>
              <a:rPr lang="nl-NL" sz="2000" i="1" dirty="0"/>
              <a:t>auctoriale</a:t>
            </a:r>
            <a:r>
              <a:rPr lang="nl-NL" sz="2000" dirty="0"/>
              <a:t> of het </a:t>
            </a:r>
            <a:r>
              <a:rPr lang="nl-NL" sz="2000" i="1" dirty="0"/>
              <a:t>ik-perspectief</a:t>
            </a:r>
            <a:r>
              <a:rPr lang="nl-NL" sz="2000" dirty="0"/>
              <a:t> gebruiken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schrijven in de </a:t>
            </a:r>
            <a:r>
              <a:rPr lang="nl-NL" sz="2000" i="1" dirty="0"/>
              <a:t>verleden tijd</a:t>
            </a:r>
            <a:r>
              <a:rPr lang="nl-NL" sz="2000" dirty="0"/>
              <a:t> (“hij schrok”, niet: “hij schrikt”)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ervoor zorgen dat de </a:t>
            </a:r>
            <a:r>
              <a:rPr lang="nl-NL" sz="2000" i="1" dirty="0"/>
              <a:t>historische tijd</a:t>
            </a:r>
            <a:r>
              <a:rPr lang="nl-NL" sz="2000" dirty="0"/>
              <a:t> van je verhaal duidelijk is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zorgen voor een eng </a:t>
            </a:r>
            <a:r>
              <a:rPr lang="nl-NL" sz="2000" i="1" dirty="0" err="1"/>
              <a:t>décor</a:t>
            </a:r>
            <a:endParaRPr lang="nl-NL" sz="2000" dirty="0"/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de angst van de </a:t>
            </a:r>
            <a:r>
              <a:rPr lang="nl-NL" sz="2000" i="1" dirty="0"/>
              <a:t>verhaalpersonages </a:t>
            </a:r>
            <a:r>
              <a:rPr lang="nl-NL" sz="2000" dirty="0"/>
              <a:t>zo goed mogelijk onder woorden brengen  (dit is veel belangrijker dan het verzinnen van spectaculaire gebeurtenissen!)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minimaal één </a:t>
            </a:r>
            <a:r>
              <a:rPr lang="nl-NL" sz="2000" i="1" dirty="0"/>
              <a:t>motief </a:t>
            </a:r>
            <a:r>
              <a:rPr lang="nl-NL" sz="2000" dirty="0"/>
              <a:t>in je verhaal opnemen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een pakkende </a:t>
            </a:r>
            <a:r>
              <a:rPr lang="nl-NL" sz="2000" i="1" dirty="0"/>
              <a:t>openingszin</a:t>
            </a:r>
            <a:r>
              <a:rPr lang="nl-NL" sz="2000" dirty="0"/>
              <a:t> voor je verhaal verzinnen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nl-NL" sz="2000" dirty="0"/>
              <a:t>JE MOET JE VERHAAL ZO GELOOFWAARDIG MOGELIJK PROBEREN TE HOUDEN.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027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9" y="233347"/>
            <a:ext cx="855977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Schrijfopdracht</a:t>
            </a:r>
            <a:r>
              <a:rPr lang="en-US" sz="4400" b="1" dirty="0" smtClean="0">
                <a:solidFill>
                  <a:srgbClr val="FF0000"/>
                </a:solidFill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</a:rPr>
              <a:t>griezelverhaal</a:t>
            </a:r>
            <a:r>
              <a:rPr lang="en-US" sz="4400" b="1" dirty="0" smtClean="0">
                <a:solidFill>
                  <a:srgbClr val="FF0000"/>
                </a:solidFill>
              </a:rPr>
              <a:t> (III)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nl-NL" sz="2000" b="1" u="sng" dirty="0"/>
              <a:t>Derde deel: stel een mapje samen met het gemaakte werk</a:t>
            </a:r>
            <a:endParaRPr lang="nl-NL" sz="2000" dirty="0"/>
          </a:p>
          <a:p>
            <a:r>
              <a:rPr lang="nl-NL" sz="2000" b="1" dirty="0"/>
              <a:t>Bundel de gevraagde opdrachten in een mapje samen. In het mapje moeten de volgende zaken zitten:</a:t>
            </a:r>
            <a:endParaRPr lang="nl-NL" sz="2000" dirty="0"/>
          </a:p>
          <a:p>
            <a:r>
              <a:rPr lang="nl-NL" sz="2000" dirty="0"/>
              <a:t>	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l-NL" sz="2000" dirty="0"/>
              <a:t>De definities van de gevraagde termen (punt 1)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l-NL" sz="2000" dirty="0"/>
              <a:t>Kopieën of beschrijvingen van de gevonden fragmenten (punt 3), MET BRONVERMELDING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l-NL" sz="2000" dirty="0"/>
              <a:t>Jullie mening over historische tijd, motief, schrijfstijl en stijlfiguren van de fragmenten (punt 4)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l-NL" sz="2000" dirty="0"/>
              <a:t>Jullie griezelverhaal</a:t>
            </a:r>
          </a:p>
          <a:p>
            <a:endParaRPr lang="en-US" sz="2400" dirty="0" smtClean="0"/>
          </a:p>
          <a:p>
            <a:r>
              <a:rPr lang="en-US" sz="4400" b="1" dirty="0" err="1" smtClean="0">
                <a:latin typeface="Old English Text MT" pitchFamily="66" charset="0"/>
              </a:rPr>
              <a:t>Veel</a:t>
            </a:r>
            <a:r>
              <a:rPr lang="en-US" sz="4400" b="1" dirty="0" smtClean="0">
                <a:latin typeface="Old English Text MT" pitchFamily="66" charset="0"/>
              </a:rPr>
              <a:t> </a:t>
            </a:r>
            <a:r>
              <a:rPr lang="en-US" sz="4400" b="1" dirty="0" err="1" smtClean="0">
                <a:latin typeface="Old English Text MT" pitchFamily="66" charset="0"/>
              </a:rPr>
              <a:t>schrijfplezier</a:t>
            </a:r>
            <a:r>
              <a:rPr lang="en-US" sz="4400" b="1" dirty="0" smtClean="0">
                <a:latin typeface="Old English Text MT" pitchFamily="66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409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323</Words>
  <Application>Microsoft Office PowerPoint</Application>
  <PresentationFormat>Diavoorstelling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My HP</dc:creator>
  <cp:lastModifiedBy>My HP</cp:lastModifiedBy>
  <cp:revision>87</cp:revision>
  <dcterms:created xsi:type="dcterms:W3CDTF">2012-08-13T22:15:04Z</dcterms:created>
  <dcterms:modified xsi:type="dcterms:W3CDTF">2012-08-23T08:48:32Z</dcterms:modified>
</cp:coreProperties>
</file>